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Montserrat Medium"/>
      <p:regular r:id="rId44"/>
      <p:bold r:id="rId45"/>
      <p:italic r:id="rId46"/>
      <p:boldItalic r:id="rId47"/>
    </p:embeddedFont>
    <p:embeddedFont>
      <p:font typeface="Tahoma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MontserratMedium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MontserratMedium-italic.fntdata"/><Relationship Id="rId45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Tahoma-regular.fntdata"/><Relationship Id="rId47" Type="http://schemas.openxmlformats.org/officeDocument/2006/relationships/font" Target="fonts/MontserratMedium-boldItalic.fntdata"/><Relationship Id="rId49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a5075750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23a5075750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ce434c514_1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ce434c514_1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ce434c514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ce434c514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3ce434c514_1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3ce434c514_1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ce434c514_1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ce434c514_1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ce434c514_1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ce434c514_1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ce434c514_1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ce434c514_1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ce434c514_1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3ce434c514_1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ce434c69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3ce434c69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ce434c514_1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ce434c514_1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ce434c514_1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3ce434c514_1_1063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ce434c51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ce434c51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ce434c514_1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ce434c514_1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ce434c514_1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ce434c514_1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ce434c514_1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3ce434c514_1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IF(AVERAGE(F2:F5)&gt;50, SUM(G2:G5), 0)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ce434c514_1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3ce434c514_1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3ce434c514_1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3ce434c514_1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46a1b43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46a1b43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ce434c514_1_1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3ce434c514_1_1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a5075750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3a5075750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a5075750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3a5075750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ce434c514_1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ce434c514_1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ce434c514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ce434c51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a5075750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a5075750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ce434c514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ce434c514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ce434c514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ce434c514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ce434c514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ce434c514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ce434c514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ce434c514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ce434c514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ce434c514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ce434c514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ce434c514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1964869" y="1768615"/>
            <a:ext cx="5214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29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42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BEC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918674" y="149264"/>
            <a:ext cx="4714921" cy="72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847022" y="571500"/>
            <a:ext cx="3578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Привіт!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847022" y="1326488"/>
            <a:ext cx="44235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СКОРО ПОЧИНАЄМО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850" y="2100746"/>
            <a:ext cx="3910676" cy="296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VLOOKUP 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152475"/>
            <a:ext cx="7869300" cy="18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Функція VLOOKUP у Google Таблицях призначена для вертикального пошуку – пошуку ключового значення (унікального ідентифікатора) у першому стовпці у вказаному діапазоні та повернення значення в тому ж рядку з іншого стовпця.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200" y="2264825"/>
            <a:ext cx="60102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HLOOKUP 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457200" y="1152475"/>
            <a:ext cx="71745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Функція HLOOKUP у Google Sheets (також відома як "Горизонтальний пошук") шукає значення в рядку та повертає відповідне значення з рядка з вказаним індексом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30282" l="0" r="2286" t="11638"/>
          <a:stretch/>
        </p:blipFill>
        <p:spPr>
          <a:xfrm>
            <a:off x="457200" y="2394225"/>
            <a:ext cx="5105701" cy="2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876" y="1358875"/>
            <a:ext cx="2117275" cy="447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VLOOKUP VS HLOOKUP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99600"/>
            <a:ext cx="553402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7493" y="281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Рядкові функції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(string functions)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457200" y="1541800"/>
            <a:ext cx="85206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Функції для обробки тексту прийнято називати рядковими.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Ці функції можна розділити на 4 основні групи: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Регістр тексту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Зрізи тексту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Перетворення тексту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Мета-функція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9" name="Google Shape;189;p27"/>
          <p:cNvGrpSpPr/>
          <p:nvPr/>
        </p:nvGrpSpPr>
        <p:grpSpPr>
          <a:xfrm>
            <a:off x="5601766" y="2005113"/>
            <a:ext cx="3183911" cy="3138377"/>
            <a:chOff x="5367947" y="515281"/>
            <a:chExt cx="6434744" cy="6342718"/>
          </a:xfrm>
        </p:grpSpPr>
        <p:pic>
          <p:nvPicPr>
            <p:cNvPr id="190" name="Google Shape;19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829" y="1312570"/>
              <a:ext cx="1191437" cy="119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06132" y="515281"/>
              <a:ext cx="2109093" cy="211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288352" y="5379948"/>
              <a:ext cx="1514339" cy="1478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78827" y="5019823"/>
              <a:ext cx="1514339" cy="1513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67947" y="2916803"/>
              <a:ext cx="1942063" cy="193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75300" y="1902700"/>
              <a:ext cx="4539923" cy="3857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44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Регістр тексту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457200" y="1148425"/>
            <a:ext cx="6249300" cy="3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LOWER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дозволяє перетворити усі символи у комірці на малі.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=LOWER(text).</a:t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UPPER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дозволяє перетворити усі символи у комірці на великі.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=UPPER(text).</a:t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дозволяє перетворити першу літеру кожного слова у комірці на велику.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=PROPER(text).</a:t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Зрізи тексту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457200" y="1164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944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3"/>
              <a:buAutoNum type="arabicPeriod"/>
            </a:pPr>
            <a:r>
              <a:rPr b="1"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LEFT</a:t>
            </a:r>
            <a:r>
              <a:rPr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дозволяє витягти вказану кількість символів з початку комірки. </a:t>
            </a:r>
            <a:br>
              <a:rPr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=LEFT(text, num_chars).</a:t>
            </a:r>
            <a:endParaRPr i="1" sz="142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8944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3"/>
              <a:buAutoNum type="arabicPeriod"/>
            </a:pPr>
            <a:r>
              <a:rPr b="1"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RIGHT</a:t>
            </a:r>
            <a:r>
              <a:rPr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дозволяє витягти вказану кількість символів з кінця комірки. </a:t>
            </a:r>
            <a:br>
              <a:rPr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=RIGHT(text, num_chars).</a:t>
            </a:r>
            <a:endParaRPr i="1" sz="142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8944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3"/>
              <a:buAutoNum type="arabicPeriod"/>
            </a:pPr>
            <a:r>
              <a:rPr b="1"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MID</a:t>
            </a:r>
            <a:r>
              <a:rPr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дозволяє витягти вказану кількість символів з середини комірки. </a:t>
            </a:r>
            <a:br>
              <a:rPr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=MID(text, start, num_chars).</a:t>
            </a:r>
            <a:endParaRPr i="1" sz="142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8944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3"/>
              <a:buAutoNum type="arabicPeriod"/>
            </a:pPr>
            <a:r>
              <a:rPr b="1"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</a:t>
            </a:r>
            <a:r>
              <a:rPr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дозволяє знайти позицію певного символу або рядка символів у комірці.</a:t>
            </a:r>
            <a:br>
              <a:rPr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=FIND(find_text, within_text, [start_position]).</a:t>
            </a:r>
            <a:endParaRPr i="1" sz="142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8944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3"/>
              <a:buAutoNum type="arabicPeriod"/>
            </a:pPr>
            <a:r>
              <a:rPr b="1"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REGEXEXTRACT</a:t>
            </a:r>
            <a:r>
              <a:rPr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дозволяє використовувати регулярні вирази для виділення тексту з комірки. </a:t>
            </a:r>
            <a:br>
              <a:rPr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422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=REGEXEXTRACT(text, regular_expression).</a:t>
            </a:r>
            <a:endParaRPr i="1" sz="1422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493" y="281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Перетворення тексту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311700" y="1152475"/>
            <a:ext cx="748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CONCATENATE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дозволяє об'єднати дві або більше рядки тексту в одну комірку. </a:t>
            </a: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=CONCATENATE(text1, [text2, ...]).</a:t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CONCAT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є більш простим способом об'єднання двох або більше рядків тексту в одну комірку. </a:t>
            </a: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=CONCAT(text1, [text2, ...]).</a:t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SPLIT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дозволяє розбити рядок на частини за допомогою заданого роздільника. </a:t>
            </a: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=SPLIT(text, delimiter, [split_by_each], [remove_empty_text]).</a:t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493" y="281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Мета функція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311700" y="1152475"/>
            <a:ext cx="748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Ця функція повертає кількість символів в рядку(стрічці)</a:t>
            </a: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Синтаксис: =LEN(text).</a:t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8913" y="2235571"/>
            <a:ext cx="4793275" cy="19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Робота з Google Sheets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465900" y="1555625"/>
            <a:ext cx="850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Застосування VLOOKUP та HLOOKUP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Рядкові функції на практиці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898" y="2033951"/>
            <a:ext cx="2593725" cy="25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209" y="3192245"/>
            <a:ext cx="1159095" cy="11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2979" y="1429975"/>
            <a:ext cx="606520" cy="60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03317" y="10"/>
            <a:ext cx="1164784" cy="116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3425" y="4344948"/>
            <a:ext cx="606503" cy="60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7809" y="1429975"/>
            <a:ext cx="1603134" cy="16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09925" y="2943075"/>
            <a:ext cx="1300400" cy="12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10334" y="3919024"/>
            <a:ext cx="1048432" cy="10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31BEC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248" name="Google Shape;2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263" y="0"/>
            <a:ext cx="33267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475" y="4749638"/>
            <a:ext cx="652299" cy="19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555893" cy="305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3525" y="2571750"/>
            <a:ext cx="3296949" cy="21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>
            <p:ph idx="1" type="subTitle"/>
          </p:nvPr>
        </p:nvSpPr>
        <p:spPr>
          <a:xfrm>
            <a:off x="3137388" y="884600"/>
            <a:ext cx="2869200" cy="5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Перерва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457200" y="276125"/>
            <a:ext cx="38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План заняття</a:t>
            </a:r>
            <a:endParaRPr b="1" sz="3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375" y="521950"/>
            <a:ext cx="4179227" cy="43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7565092" y="1061507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6865543" y="1576106"/>
            <a:ext cx="162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Відповіді на питання з форми 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питань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7251466" y="3331036"/>
            <a:ext cx="11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Перерва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6076934" y="3290980"/>
            <a:ext cx="12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Теоретична частина 2 з практикою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069463" y="1576072"/>
            <a:ext cx="111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6.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Відповіді на питання в кінці заняття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7559149" y="2377371"/>
            <a:ext cx="111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Теоретична частина 1 з практикою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828777" y="2517203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5.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Короткий розбір ДЗ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8388311" y="2472422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7559155" y="3918952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15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908880" y="3943128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30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089550" y="2495406"/>
            <a:ext cx="7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2BECB"/>
                </a:solidFill>
                <a:latin typeface="Montserrat"/>
                <a:ea typeface="Montserrat"/>
                <a:cs typeface="Montserrat"/>
                <a:sym typeface="Montserrat"/>
              </a:rPr>
              <a:t>10 хв</a:t>
            </a:r>
            <a:endParaRPr b="1" sz="1200">
              <a:solidFill>
                <a:srgbClr val="32BE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40875" y="957400"/>
            <a:ext cx="51534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Вiдповiдi на питання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Теоретична частина 1 з практикою: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Feature adoption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VLOOKUP та HLOOKUP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Рядкові функції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Перерва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Теоретична частина 2 з практикою: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Розрахунок Оператор IF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Розрахунок Вкладені функції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Перевірка даних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Зведені таблиці</a:t>
            </a:r>
            <a:endParaRPr b="1"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Краткий розбiр ДЗ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Вiдповiдi на питання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493" y="281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>
            <p:ph type="title"/>
          </p:nvPr>
        </p:nvSpPr>
        <p:spPr>
          <a:xfrm>
            <a:off x="4572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Оператор IF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457200" y="1152475"/>
            <a:ext cx="8081100" cy="13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В Google Sheets, функція IF використовується для логічної перевірки умови та виконання різних дій в залежності від того, чи є умова істинною чи хибною.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 rotWithShape="1">
          <a:blip r:embed="rId6">
            <a:alphaModFix/>
          </a:blip>
          <a:srcRect b="0" l="0" r="0" t="12854"/>
          <a:stretch/>
        </p:blipFill>
        <p:spPr>
          <a:xfrm>
            <a:off x="2311763" y="2293625"/>
            <a:ext cx="4371975" cy="12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4572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Функція IFS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4572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Функція IFS в Google Sheets дозволяє виконувати умовні операції на основі більш ніж однієї умови. Ця функція працює наступним чином: вона приймає список умов та відповідних значень, і повертає значення, яке відповідає першій істинній умові.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597325"/>
            <a:ext cx="8123700" cy="12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Вкладені функції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457200" y="1164650"/>
            <a:ext cx="75672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Використання функції як одного з аргументів у формулі, яка використовує функцію, називається вкладеним, і ми посилаємося на цю функцію як вкладену функцію.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7" name="Google Shape;277;p36"/>
          <p:cNvGrpSpPr/>
          <p:nvPr/>
        </p:nvGrpSpPr>
        <p:grpSpPr>
          <a:xfrm>
            <a:off x="1790443" y="2452375"/>
            <a:ext cx="5324400" cy="1257000"/>
            <a:chOff x="2186125" y="3595375"/>
            <a:chExt cx="5324400" cy="1257000"/>
          </a:xfrm>
        </p:grpSpPr>
        <p:sp>
          <p:nvSpPr>
            <p:cNvPr id="278" name="Google Shape;278;p36"/>
            <p:cNvSpPr txBox="1"/>
            <p:nvPr/>
          </p:nvSpPr>
          <p:spPr>
            <a:xfrm>
              <a:off x="2186125" y="4382875"/>
              <a:ext cx="53244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50">
                  <a:solidFill>
                    <a:srgbClr val="444746"/>
                  </a:solidFill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= IF(AVERAGE(F2:F5)&gt;50, SUM(G2:G5), 0)</a:t>
              </a:r>
              <a:endParaRPr b="1" sz="2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" name="Google Shape;279;p36"/>
            <p:cNvSpPr txBox="1"/>
            <p:nvPr/>
          </p:nvSpPr>
          <p:spPr>
            <a:xfrm>
              <a:off x="5216125" y="4036075"/>
              <a:ext cx="19371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50">
                  <a:solidFill>
                    <a:srgbClr val="444746"/>
                  </a:solidFill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Вкладені функції</a:t>
              </a:r>
              <a:endParaRPr b="1" sz="1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4431150" y="3595375"/>
              <a:ext cx="572700" cy="572700"/>
            </a:xfrm>
            <a:prstGeom prst="ellipse">
              <a:avLst/>
            </a:prstGeom>
            <a:noFill/>
            <a:ln cap="flat" cmpd="sng" w="19050">
              <a:solidFill>
                <a:srgbClr val="32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31BEC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sz="2200">
                <a:solidFill>
                  <a:srgbClr val="31BECB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81" name="Google Shape;281;p36"/>
            <p:cNvCxnSpPr>
              <a:stCxn id="280" idx="4"/>
            </p:cNvCxnSpPr>
            <p:nvPr/>
          </p:nvCxnSpPr>
          <p:spPr>
            <a:xfrm flipH="1">
              <a:off x="4716000" y="4168075"/>
              <a:ext cx="1500" cy="127200"/>
            </a:xfrm>
            <a:prstGeom prst="straightConnector1">
              <a:avLst/>
            </a:prstGeom>
            <a:noFill/>
            <a:ln cap="flat" cmpd="sng" w="19050">
              <a:solidFill>
                <a:srgbClr val="31BEC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2" name="Google Shape;282;p36"/>
            <p:cNvSpPr/>
            <p:nvPr/>
          </p:nvSpPr>
          <p:spPr>
            <a:xfrm rot="5400000">
              <a:off x="4667275" y="2880757"/>
              <a:ext cx="68400" cy="2946000"/>
            </a:xfrm>
            <a:prstGeom prst="leftBracket">
              <a:avLst>
                <a:gd fmla="val 8333" name="adj"/>
              </a:avLst>
            </a:prstGeom>
            <a:noFill/>
            <a:ln cap="flat" cmpd="sng" w="19050">
              <a:solidFill>
                <a:srgbClr val="31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 rot="5400000">
              <a:off x="3720600" y="3400151"/>
              <a:ext cx="68400" cy="2069400"/>
            </a:xfrm>
            <a:prstGeom prst="leftBracket">
              <a:avLst>
                <a:gd fmla="val 8333" name="adj"/>
              </a:avLst>
            </a:prstGeom>
            <a:noFill/>
            <a:ln cap="flat" cmpd="sng" w="19050">
              <a:solidFill>
                <a:srgbClr val="31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6"/>
            <p:cNvSpPr/>
            <p:nvPr/>
          </p:nvSpPr>
          <p:spPr>
            <a:xfrm rot="5400000">
              <a:off x="6029700" y="3713351"/>
              <a:ext cx="68400" cy="1443000"/>
            </a:xfrm>
            <a:prstGeom prst="leftBracket">
              <a:avLst>
                <a:gd fmla="val 8333" name="adj"/>
              </a:avLst>
            </a:prstGeom>
            <a:noFill/>
            <a:ln cap="flat" cmpd="sng" w="19050">
              <a:solidFill>
                <a:srgbClr val="31BE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Перевірка даних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457200" y="1164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Google Sheets існує кілька способів перевірки даних: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Умовне форматування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Валідація даних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Функції перевірки даних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Сортування та фільтрація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Пошук та заміна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209" y="3192245"/>
            <a:ext cx="1159095" cy="11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3317" y="10"/>
            <a:ext cx="1164784" cy="116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3425" y="4344948"/>
            <a:ext cx="606503" cy="60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97809" y="1429975"/>
            <a:ext cx="1603134" cy="16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09925" y="2943075"/>
            <a:ext cx="1300400" cy="12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10334" y="3919024"/>
            <a:ext cx="1048432" cy="1029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37"/>
          <p:cNvGrpSpPr/>
          <p:nvPr/>
        </p:nvGrpSpPr>
        <p:grpSpPr>
          <a:xfrm>
            <a:off x="5436739" y="968174"/>
            <a:ext cx="2749919" cy="3360039"/>
            <a:chOff x="7269287" y="1029270"/>
            <a:chExt cx="4195788" cy="5127482"/>
          </a:xfrm>
        </p:grpSpPr>
        <p:pic>
          <p:nvPicPr>
            <p:cNvPr id="298" name="Google Shape;298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521468" y="5458149"/>
              <a:ext cx="624574" cy="627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7"/>
            <p:cNvPicPr preferRelativeResize="0"/>
            <p:nvPr/>
          </p:nvPicPr>
          <p:blipFill rotWithShape="1">
            <a:blip r:embed="rId10">
              <a:alphaModFix/>
            </a:blip>
            <a:srcRect b="-5260" l="-5260" r="-5260" t="-5260"/>
            <a:stretch/>
          </p:blipFill>
          <p:spPr>
            <a:xfrm>
              <a:off x="7269287" y="2183088"/>
              <a:ext cx="876775" cy="872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699704" y="1029270"/>
              <a:ext cx="1191437" cy="119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630500" y="2042975"/>
              <a:ext cx="3834575" cy="41137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575" y="3365200"/>
            <a:ext cx="3161424" cy="177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 txBox="1"/>
          <p:nvPr>
            <p:ph type="title"/>
          </p:nvPr>
        </p:nvSpPr>
        <p:spPr>
          <a:xfrm>
            <a:off x="4572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Зведені таблиці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457200" y="1152475"/>
            <a:ext cx="722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Зведені таблиці зручні для аналізу величезної кількості даних. Якщо звичайна електронна таблиця використовує лише дві осі — стовпці та рядки, — зведені таблиці допомагають нам зрозуміти інформацію у вашій електронній таблиці, підсумовуючи будь-які вибрані стовпці та рядки даних.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4572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Як не використовувати функції</a:t>
            </a: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39"/>
          <p:cNvSpPr txBox="1"/>
          <p:nvPr>
            <p:ph idx="1" type="body"/>
          </p:nvPr>
        </p:nvSpPr>
        <p:spPr>
          <a:xfrm>
            <a:off x="457200" y="2309100"/>
            <a:ext cx="70338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=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IFERROR</a:t>
            </a:r>
            <a:r>
              <a:rPr lang="en" sz="1000">
                <a:solidFill>
                  <a:schemeClr val="dk1"/>
                </a:solidFill>
                <a:highlight>
                  <a:srgbClr val="E5E5E5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IFERROR(IF(FIND(</a:t>
            </a:r>
            <a:r>
              <a:rPr lang="en" sz="1000">
                <a:solidFill>
                  <a:srgbClr val="008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"campaign"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LOWER(</a:t>
            </a:r>
            <a:r>
              <a:rPr lang="en" sz="1000">
                <a:solidFill>
                  <a:srgbClr val="F7981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A2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)), </a:t>
            </a:r>
            <a:r>
              <a:rPr lang="en" sz="1000">
                <a:solidFill>
                  <a:srgbClr val="008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"Campaign"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), IF(FIND(</a:t>
            </a:r>
            <a:r>
              <a:rPr lang="en" sz="1000">
                <a:solidFill>
                  <a:srgbClr val="008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"clan"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LOWER(</a:t>
            </a:r>
            <a:r>
              <a:rPr lang="en" sz="1000">
                <a:solidFill>
                  <a:srgbClr val="F7981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A2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)), </a:t>
            </a:r>
            <a:r>
              <a:rPr lang="en" sz="1000">
                <a:solidFill>
                  <a:srgbClr val="008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"Clan activities"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)), </a:t>
            </a:r>
            <a:r>
              <a:rPr lang="en" sz="1000">
                <a:solidFill>
                  <a:srgbClr val="F7981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A2</a:t>
            </a:r>
            <a:r>
              <a:rPr lang="en" sz="1000">
                <a:solidFill>
                  <a:schemeClr val="dk1"/>
                </a:solidFill>
                <a:highlight>
                  <a:srgbClr val="E5E5E5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000" y="1646223"/>
            <a:ext cx="1653000" cy="349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457200" y="45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Робота з Google Sheets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465900" y="1555625"/>
            <a:ext cx="85032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Функції IF та IFS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MINIF/MINIFS, COUNTIF/COUNTIFІ, SUMIF/SUMIFS, AVERAGEIF/AVERAGEIFS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Вкладені функції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Перевірка даних, випадаючий список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BECB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Побудова зведених таблиць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715" y="-896852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8212" y="2378420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8723" y="5953"/>
            <a:ext cx="1725610" cy="169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7473" y="2707975"/>
            <a:ext cx="2552449" cy="232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idx="1" type="subTitle"/>
          </p:nvPr>
        </p:nvSpPr>
        <p:spPr>
          <a:xfrm>
            <a:off x="311700" y="1945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Питання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926" y="2560675"/>
            <a:ext cx="3512475" cy="35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918674" y="149264"/>
            <a:ext cx="4714921" cy="7289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2"/>
          <p:cNvSpPr txBox="1"/>
          <p:nvPr>
            <p:ph idx="1" type="subTitle"/>
          </p:nvPr>
        </p:nvSpPr>
        <p:spPr>
          <a:xfrm>
            <a:off x="623400" y="849000"/>
            <a:ext cx="85206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Демонстрація ДЗ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0" name="Google Shape;340;p42"/>
          <p:cNvGrpSpPr/>
          <p:nvPr/>
        </p:nvGrpSpPr>
        <p:grpSpPr>
          <a:xfrm>
            <a:off x="5601766" y="2005113"/>
            <a:ext cx="3183911" cy="3138377"/>
            <a:chOff x="5367947" y="515281"/>
            <a:chExt cx="6434744" cy="6342718"/>
          </a:xfrm>
        </p:grpSpPr>
        <p:pic>
          <p:nvPicPr>
            <p:cNvPr id="341" name="Google Shape;341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8829" y="1312570"/>
              <a:ext cx="1191437" cy="119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06132" y="515281"/>
              <a:ext cx="2109093" cy="211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288352" y="5379948"/>
              <a:ext cx="1514339" cy="1478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78827" y="5019823"/>
              <a:ext cx="1514339" cy="1513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67947" y="2916803"/>
              <a:ext cx="1942063" cy="193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75300" y="1902700"/>
              <a:ext cx="4539923" cy="385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" name="Google Shape;347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3"/>
          <p:cNvSpPr txBox="1"/>
          <p:nvPr>
            <p:ph idx="1" type="subTitle"/>
          </p:nvPr>
        </p:nvSpPr>
        <p:spPr>
          <a:xfrm>
            <a:off x="522325" y="482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Спойлер наступного заняття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583275" y="1677763"/>
            <a:ext cx="7152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6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retention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6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Когортний аналiз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BECB"/>
              </a:buClr>
              <a:buSzPts val="16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Умовне форматування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 rot="-781295">
            <a:off x="4797598" y="3475511"/>
            <a:ext cx="764253" cy="1231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8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 rot="1379699">
            <a:off x="7481152" y="954156"/>
            <a:ext cx="764878" cy="1231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8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 rot="-1200219">
            <a:off x="6598316" y="2776922"/>
            <a:ext cx="571796" cy="923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1BECB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6000">
              <a:solidFill>
                <a:srgbClr val="31BECB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550" y="2744775"/>
            <a:ext cx="1677049" cy="2398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Feature adoption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66555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adoption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вимірює використання певних функцій програмного продукту.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Чим більше функцій використовує користувач, тим більшу цінність він отримує та менша ймовірність відмови від продукту, що робить використання функцій ключовим показником утримання та розширення.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1968" y="330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BECB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/>
        </p:nvSpPr>
        <p:spPr>
          <a:xfrm>
            <a:off x="1383050" y="2171550"/>
            <a:ext cx="544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Дякую за увагу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673" y="1681100"/>
            <a:ext cx="3229624" cy="34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28" y="4749662"/>
            <a:ext cx="664293" cy="20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72672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Чому Feature adoption функцій є важливим?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727100"/>
            <a:ext cx="6225000" cy="22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Покращує залучення користувачів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Завдяки застосуванню нових функцій користувачі, швидше за все, залишатимуться зацікавленими в продукті чи послузі. Це може призвести до підвищення лояльності та утримання клієнтів</a:t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4" y="2048925"/>
            <a:ext cx="1591575" cy="35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4484" y="1513645"/>
            <a:ext cx="1159095" cy="11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3317" y="10"/>
            <a:ext cx="1164784" cy="116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0825" y="4251973"/>
            <a:ext cx="606503" cy="60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493" y="281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Чому Feature adoption функцій є важливим?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36175" y="1690800"/>
            <a:ext cx="6582300" cy="20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Підвищує цінність продукту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Запровадження нових функцій може підвищити цінність продукту чи послуги, зробивши їх більш привабливими для потенційних клієнтів. Це може призвести до збільшення продажів і прибутку</a:t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324" y="2208255"/>
            <a:ext cx="3052025" cy="3519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4225" y="3299674"/>
            <a:ext cx="1552925" cy="158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Чому Feature adoption функцій є важливим?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41050" y="1548875"/>
            <a:ext cx="6650700" cy="18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Конкурентність на ринку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Якщо продукт або послуга не “засвоює” нових функцій, він може відставати від своїх конкурентів. Використовуючи нові функції, компанія може залишатися конкурентоспроможною на ринку</a:t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575" y="2770051"/>
            <a:ext cx="2176026" cy="210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Чому Feature adoption функцій є важливим?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588025"/>
            <a:ext cx="5662200" cy="22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Забезпечує цінні відгуки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Коли користувачі впроваджують нові функції, вони залишають цінні відгуки про продукт або послугу. Цей відгук можна використати, щоб покращити продукт чи послугу та зробити їх більш зручними для користувачів</a:t>
            </a:r>
            <a:endParaRPr i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8" name="Google Shape;128;p21"/>
          <p:cNvGrpSpPr/>
          <p:nvPr/>
        </p:nvGrpSpPr>
        <p:grpSpPr>
          <a:xfrm>
            <a:off x="5601766" y="2005113"/>
            <a:ext cx="3183911" cy="3138377"/>
            <a:chOff x="5367947" y="515281"/>
            <a:chExt cx="6434744" cy="6342718"/>
          </a:xfrm>
        </p:grpSpPr>
        <p:pic>
          <p:nvPicPr>
            <p:cNvPr id="129" name="Google Shape;129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8829" y="1312570"/>
              <a:ext cx="1191437" cy="119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06132" y="515281"/>
              <a:ext cx="2109093" cy="211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288352" y="5379948"/>
              <a:ext cx="1514339" cy="1478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78827" y="5019823"/>
              <a:ext cx="1514339" cy="1513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67947" y="2916803"/>
              <a:ext cx="1942063" cy="193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75300" y="1902700"/>
              <a:ext cx="4539923" cy="3857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0575"/>
            <a:ext cx="9144003" cy="52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Feature adoption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464100" y="1485975"/>
            <a:ext cx="16779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latin typeface="Montserrat"/>
                <a:ea typeface="Montserrat"/>
                <a:cs typeface="Montserrat"/>
                <a:sym typeface="Montserrat"/>
              </a:rPr>
              <a:t>Feature </a:t>
            </a:r>
            <a:endParaRPr b="1" sz="212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latin typeface="Montserrat"/>
                <a:ea typeface="Montserrat"/>
                <a:cs typeface="Montserrat"/>
                <a:sym typeface="Montserrat"/>
              </a:rPr>
              <a:t>Adoption</a:t>
            </a:r>
            <a:endParaRPr b="1" sz="212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latin typeface="Montserrat"/>
                <a:ea typeface="Montserrat"/>
                <a:cs typeface="Montserrat"/>
                <a:sym typeface="Montserrat"/>
              </a:rPr>
              <a:t>Rate</a:t>
            </a:r>
            <a:endParaRPr b="1" sz="21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2132900" y="1485975"/>
            <a:ext cx="580800" cy="10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latin typeface="Montserrat"/>
                <a:ea typeface="Montserrat"/>
                <a:cs typeface="Montserrat"/>
                <a:sym typeface="Montserrat"/>
              </a:rPr>
              <a:t>=</a:t>
            </a:r>
            <a:endParaRPr b="1" sz="21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2857000" y="1482913"/>
            <a:ext cx="580800" cy="10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220">
                <a:latin typeface="Montserrat"/>
                <a:ea typeface="Montserrat"/>
                <a:cs typeface="Montserrat"/>
                <a:sym typeface="Montserrat"/>
              </a:rPr>
              <a:t>(</a:t>
            </a:r>
            <a:endParaRPr sz="62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3371400" y="1546275"/>
            <a:ext cx="16779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320">
                <a:latin typeface="Montserrat"/>
                <a:ea typeface="Montserrat"/>
                <a:cs typeface="Montserrat"/>
                <a:sym typeface="Montserrat"/>
              </a:rPr>
              <a:t># of feature MAU</a:t>
            </a:r>
            <a:endParaRPr b="1" sz="13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3371400" y="2101575"/>
            <a:ext cx="1677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320">
                <a:latin typeface="Montserrat"/>
                <a:ea typeface="Montserrat"/>
                <a:cs typeface="Montserrat"/>
                <a:sym typeface="Montserrat"/>
              </a:rPr>
              <a:t># of user logins in a given period</a:t>
            </a:r>
            <a:endParaRPr b="1" sz="13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5131300" y="1489038"/>
            <a:ext cx="580800" cy="10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22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622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p22"/>
          <p:cNvCxnSpPr/>
          <p:nvPr/>
        </p:nvCxnSpPr>
        <p:spPr>
          <a:xfrm>
            <a:off x="3317238" y="2021550"/>
            <a:ext cx="1786200" cy="0"/>
          </a:xfrm>
          <a:prstGeom prst="straightConnector1">
            <a:avLst/>
          </a:prstGeom>
          <a:noFill/>
          <a:ln cap="flat" cmpd="sng" w="19050">
            <a:solidFill>
              <a:srgbClr val="31BE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2"/>
          <p:cNvSpPr txBox="1"/>
          <p:nvPr>
            <p:ph type="title"/>
          </p:nvPr>
        </p:nvSpPr>
        <p:spPr>
          <a:xfrm>
            <a:off x="5515300" y="1574750"/>
            <a:ext cx="1172400" cy="10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2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lang="en" sz="3220">
                <a:latin typeface="Montserrat"/>
                <a:ea typeface="Montserrat"/>
                <a:cs typeface="Montserrat"/>
                <a:sym typeface="Montserrat"/>
              </a:rPr>
              <a:t>100</a:t>
            </a:r>
            <a:endParaRPr b="1" sz="322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latin typeface="Montserrat"/>
                <a:ea typeface="Montserrat"/>
                <a:cs typeface="Montserrat"/>
                <a:sym typeface="Montserrat"/>
              </a:rPr>
              <a:t>Feature adoption</a:t>
            </a:r>
            <a:endParaRPr b="1" sz="30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152475"/>
            <a:ext cx="699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того щоб глибше оцінити Feature adoption, можна розрахувати наступні показники: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Breadth of adoption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який % користувачів скористався функцією (за період).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Depth of adoption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частота використання функції.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to adopt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скільки часу потрібно клієнтам, щоб почати використовувати певну функцію.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Duration of feature adoption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 тривалість часу, протягом якого клієнти залишаються зацікавленими в певній функції.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493" y="28123"/>
            <a:ext cx="2307008" cy="23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2290" y="2329495"/>
            <a:ext cx="1393147" cy="136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9526" y="3820590"/>
            <a:ext cx="1725610" cy="16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